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matic SC" panose="020B0604020202020204" charset="-79"/>
      <p:regular r:id="rId15"/>
      <p:bold r:id="rId16"/>
    </p:embeddedFont>
    <p:embeddedFont>
      <p:font typeface="Source Code Pro"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870F82-03D9-425D-A78F-EAD8DE2A085F}">
  <a:tblStyle styleId="{55870F82-03D9-425D-A78F-EAD8DE2A08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77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f0898eec0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f0898eec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f0898eec0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f0898eec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f0898eec0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f0898eec0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f0898eec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f0898eec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f0898eec0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f0898eec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f0898eec0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f0898eec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f0898eec0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f0898eec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f0898eec0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f0898eec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f0898eec0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f0898eec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f0898eec0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f0898eec0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f0898eec0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f0898eec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42603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t>Saving Birds, One Building at a time</a:t>
            </a:r>
            <a:endParaRPr sz="7200"/>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Presented by Lindsay Jacks, Director</a:t>
            </a:r>
            <a:endParaRPr/>
          </a:p>
        </p:txBody>
      </p:sp>
      <p:pic>
        <p:nvPicPr>
          <p:cNvPr id="58" name="Google Shape;58;p13"/>
          <p:cNvPicPr preferRelativeResize="0"/>
          <p:nvPr/>
        </p:nvPicPr>
        <p:blipFill rotWithShape="1">
          <a:blip r:embed="rId3">
            <a:alphaModFix/>
          </a:blip>
          <a:srcRect/>
          <a:stretch/>
        </p:blipFill>
        <p:spPr>
          <a:xfrm>
            <a:off x="5417469" y="426550"/>
            <a:ext cx="3192300" cy="26215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we put on windows?</a:t>
            </a:r>
            <a:endParaRPr/>
          </a:p>
        </p:txBody>
      </p:sp>
      <p:graphicFrame>
        <p:nvGraphicFramePr>
          <p:cNvPr id="119" name="Google Shape;119;p22"/>
          <p:cNvGraphicFramePr/>
          <p:nvPr/>
        </p:nvGraphicFramePr>
        <p:xfrm>
          <a:off x="438150" y="1263913"/>
          <a:ext cx="3000000" cy="3000000"/>
        </p:xfrm>
        <a:graphic>
          <a:graphicData uri="http://schemas.openxmlformats.org/drawingml/2006/table">
            <a:tbl>
              <a:tblPr>
                <a:noFill/>
                <a:tableStyleId>{55870F82-03D9-425D-A78F-EAD8DE2A085F}</a:tableStyleId>
              </a:tblPr>
              <a:tblGrid>
                <a:gridCol w="4197075">
                  <a:extLst>
                    <a:ext uri="{9D8B030D-6E8A-4147-A177-3AD203B41FA5}">
                      <a16:colId xmlns:a16="http://schemas.microsoft.com/office/drawing/2014/main" val="20000"/>
                    </a:ext>
                  </a:extLst>
                </a:gridCol>
                <a:gridCol w="4197075">
                  <a:extLst>
                    <a:ext uri="{9D8B030D-6E8A-4147-A177-3AD203B41FA5}">
                      <a16:colId xmlns:a16="http://schemas.microsoft.com/office/drawing/2014/main" val="20001"/>
                    </a:ext>
                  </a:extLst>
                </a:gridCol>
              </a:tblGrid>
              <a:tr h="779375">
                <a:tc>
                  <a:txBody>
                    <a:bodyPr/>
                    <a:lstStyle/>
                    <a:p>
                      <a:pPr marL="0" lvl="0" indent="0" algn="ctr" rtl="0">
                        <a:spcBef>
                          <a:spcPts val="0"/>
                        </a:spcBef>
                        <a:spcAft>
                          <a:spcPts val="0"/>
                        </a:spcAft>
                        <a:buNone/>
                      </a:pPr>
                      <a:r>
                        <a:rPr lang="en" sz="1800" b="1">
                          <a:solidFill>
                            <a:schemeClr val="accent2"/>
                          </a:solidFill>
                          <a:latin typeface="Source Code Pro"/>
                          <a:ea typeface="Source Code Pro"/>
                          <a:cs typeface="Source Code Pro"/>
                          <a:sym typeface="Source Code Pro"/>
                        </a:rPr>
                        <a:t>Temporary</a:t>
                      </a:r>
                      <a:endParaRPr sz="1800" b="1">
                        <a:solidFill>
                          <a:schemeClr val="accent2"/>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1800" b="1">
                          <a:solidFill>
                            <a:schemeClr val="accent2"/>
                          </a:solidFill>
                          <a:latin typeface="Source Code Pro"/>
                          <a:ea typeface="Source Code Pro"/>
                          <a:cs typeface="Source Code Pro"/>
                          <a:sym typeface="Source Code Pro"/>
                        </a:rPr>
                        <a:t>Permanent</a:t>
                      </a:r>
                      <a:endParaRPr sz="1800" b="1">
                        <a:solidFill>
                          <a:schemeClr val="accent2"/>
                        </a:solidFill>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a:solidFill>
                            <a:schemeClr val="accent2"/>
                          </a:solidFill>
                          <a:latin typeface="Source Code Pro"/>
                          <a:ea typeface="Source Code Pro"/>
                          <a:cs typeface="Source Code Pro"/>
                          <a:sym typeface="Source Code Pro"/>
                        </a:rPr>
                        <a:t>Chalk markers</a:t>
                      </a:r>
                      <a:endParaRPr sz="1800">
                        <a:solidFill>
                          <a:schemeClr val="accent2"/>
                        </a:solidFill>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1800">
                          <a:solidFill>
                            <a:schemeClr val="accent2"/>
                          </a:solidFill>
                          <a:latin typeface="Source Code Pro"/>
                          <a:ea typeface="Source Code Pro"/>
                          <a:cs typeface="Source Code Pro"/>
                          <a:sym typeface="Source Code Pro"/>
                        </a:rPr>
                        <a:t>CollidEscape</a:t>
                      </a:r>
                      <a:endParaRPr sz="1800">
                        <a:solidFill>
                          <a:schemeClr val="accent2"/>
                        </a:solidFill>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800">
                          <a:solidFill>
                            <a:schemeClr val="accent2"/>
                          </a:solidFill>
                          <a:latin typeface="Source Code Pro"/>
                          <a:ea typeface="Source Code Pro"/>
                          <a:cs typeface="Source Code Pro"/>
                          <a:sym typeface="Source Code Pro"/>
                        </a:rPr>
                        <a:t>Soapy water</a:t>
                      </a:r>
                      <a:endParaRPr sz="1800">
                        <a:solidFill>
                          <a:schemeClr val="accent2"/>
                        </a:solidFill>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1800">
                          <a:solidFill>
                            <a:schemeClr val="accent2"/>
                          </a:solidFill>
                          <a:latin typeface="Source Code Pro"/>
                          <a:ea typeface="Source Code Pro"/>
                          <a:cs typeface="Source Code Pro"/>
                          <a:sym typeface="Source Code Pro"/>
                        </a:rPr>
                        <a:t>Solyx Bird Safety Film</a:t>
                      </a:r>
                      <a:endParaRPr sz="1800">
                        <a:solidFill>
                          <a:schemeClr val="accent2"/>
                        </a:solidFill>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800">
                          <a:solidFill>
                            <a:schemeClr val="accent2"/>
                          </a:solidFill>
                          <a:latin typeface="Source Code Pro"/>
                          <a:ea typeface="Source Code Pro"/>
                          <a:cs typeface="Source Code Pro"/>
                          <a:sym typeface="Source Code Pro"/>
                        </a:rPr>
                        <a:t>Tempera paint</a:t>
                      </a:r>
                      <a:endParaRPr sz="1800">
                        <a:solidFill>
                          <a:schemeClr val="accent2"/>
                        </a:solidFill>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1800">
                          <a:solidFill>
                            <a:schemeClr val="accent2"/>
                          </a:solidFill>
                          <a:latin typeface="Source Code Pro"/>
                          <a:ea typeface="Source Code Pro"/>
                          <a:cs typeface="Source Code Pro"/>
                          <a:sym typeface="Source Code Pro"/>
                        </a:rPr>
                        <a:t>Feather-Friendly film</a:t>
                      </a:r>
                      <a:endParaRPr sz="1800">
                        <a:solidFill>
                          <a:schemeClr val="accent2"/>
                        </a:solidFill>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800">
                          <a:solidFill>
                            <a:schemeClr val="accent2"/>
                          </a:solidFill>
                          <a:latin typeface="Source Code Pro"/>
                          <a:ea typeface="Source Code Pro"/>
                          <a:cs typeface="Source Code Pro"/>
                          <a:sym typeface="Source Code Pro"/>
                        </a:rPr>
                        <a:t>Cover the glass at night</a:t>
                      </a:r>
                      <a:endParaRPr sz="1800">
                        <a:solidFill>
                          <a:schemeClr val="accent2"/>
                        </a:solidFill>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endParaRPr sz="1800">
                        <a:solidFill>
                          <a:schemeClr val="accent2"/>
                        </a:solidFill>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4"/>
                  </a:ext>
                </a:extLst>
              </a:tr>
            </a:tbl>
          </a:graphicData>
        </a:graphic>
      </p:graphicFrame>
      <p:pic>
        <p:nvPicPr>
          <p:cNvPr id="120" name="Google Shape;120;p22"/>
          <p:cNvPicPr preferRelativeResize="0"/>
          <p:nvPr/>
        </p:nvPicPr>
        <p:blipFill>
          <a:blip r:embed="rId3">
            <a:alphaModFix/>
          </a:blip>
          <a:stretch>
            <a:fillRect/>
          </a:stretch>
        </p:blipFill>
        <p:spPr>
          <a:xfrm>
            <a:off x="7778175" y="3186825"/>
            <a:ext cx="1245751" cy="19566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that look like for Birds?</a:t>
            </a:r>
            <a:endParaRPr/>
          </a:p>
        </p:txBody>
      </p:sp>
      <p:pic>
        <p:nvPicPr>
          <p:cNvPr id="126" name="Google Shape;126;p23"/>
          <p:cNvPicPr preferRelativeResize="0"/>
          <p:nvPr/>
        </p:nvPicPr>
        <p:blipFill rotWithShape="1">
          <a:blip r:embed="rId3">
            <a:alphaModFix/>
          </a:blip>
          <a:srcRect/>
          <a:stretch/>
        </p:blipFill>
        <p:spPr>
          <a:xfrm>
            <a:off x="311703" y="1093850"/>
            <a:ext cx="4629801" cy="2604249"/>
          </a:xfrm>
          <a:prstGeom prst="rect">
            <a:avLst/>
          </a:prstGeom>
          <a:noFill/>
          <a:ln w="9525" cap="flat" cmpd="sng">
            <a:solidFill>
              <a:srgbClr val="000000"/>
            </a:solidFill>
            <a:prstDash val="solid"/>
            <a:round/>
            <a:headEnd type="none" w="sm" len="sm"/>
            <a:tailEnd type="none" w="sm" len="sm"/>
          </a:ln>
        </p:spPr>
      </p:pic>
      <p:pic>
        <p:nvPicPr>
          <p:cNvPr id="127" name="Google Shape;127;p23"/>
          <p:cNvPicPr preferRelativeResize="0"/>
          <p:nvPr/>
        </p:nvPicPr>
        <p:blipFill rotWithShape="1">
          <a:blip r:embed="rId4">
            <a:alphaModFix/>
          </a:blip>
          <a:srcRect/>
          <a:stretch/>
        </p:blipFill>
        <p:spPr>
          <a:xfrm>
            <a:off x="5203651" y="1266924"/>
            <a:ext cx="3733350" cy="37333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Are there other things we can do?</a:t>
            </a:r>
            <a:endParaRPr/>
          </a:p>
        </p:txBody>
      </p:sp>
      <p:sp>
        <p:nvSpPr>
          <p:cNvPr id="133" name="Google Shape;133;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a bird feeder close to the window (five feet or less away)</a:t>
            </a:r>
            <a:endParaRPr/>
          </a:p>
          <a:p>
            <a:pPr marL="0" lvl="0" indent="0" algn="l" rtl="0">
              <a:spcBef>
                <a:spcPts val="1600"/>
              </a:spcBef>
              <a:spcAft>
                <a:spcPts val="0"/>
              </a:spcAft>
              <a:buNone/>
            </a:pPr>
            <a:r>
              <a:rPr lang="en"/>
              <a:t>Turn off lights between 10pm and 6am</a:t>
            </a:r>
            <a:endParaRPr/>
          </a:p>
          <a:p>
            <a:pPr marL="0" lvl="0" indent="0" algn="l" rtl="0">
              <a:spcBef>
                <a:spcPts val="1600"/>
              </a:spcBef>
              <a:spcAft>
                <a:spcPts val="1600"/>
              </a:spcAft>
              <a:buNone/>
            </a:pPr>
            <a:r>
              <a:rPr lang="en"/>
              <a:t>Tell other people about saving birds!</a:t>
            </a:r>
            <a:endParaRPr/>
          </a:p>
        </p:txBody>
      </p:sp>
      <p:pic>
        <p:nvPicPr>
          <p:cNvPr id="134" name="Google Shape;134;p24"/>
          <p:cNvPicPr preferRelativeResize="0"/>
          <p:nvPr/>
        </p:nvPicPr>
        <p:blipFill>
          <a:blip r:embed="rId3">
            <a:alphaModFix/>
          </a:blip>
          <a:stretch>
            <a:fillRect/>
          </a:stretch>
        </p:blipFill>
        <p:spPr>
          <a:xfrm>
            <a:off x="6740000" y="1803300"/>
            <a:ext cx="1939178" cy="33402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Migration?</a:t>
            </a:r>
            <a:endParaRPr/>
          </a:p>
        </p:txBody>
      </p:sp>
      <p:sp>
        <p:nvSpPr>
          <p:cNvPr id="64" name="Google Shape;64;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animals (like birds) move from one place to another at a certain time of year.</a:t>
            </a:r>
            <a:endParaRPr/>
          </a:p>
          <a:p>
            <a:pPr marL="0" lvl="0" indent="0" algn="l" rtl="0">
              <a:spcBef>
                <a:spcPts val="1600"/>
              </a:spcBef>
              <a:spcAft>
                <a:spcPts val="1600"/>
              </a:spcAft>
              <a:buNone/>
            </a:pPr>
            <a:r>
              <a:rPr lang="en"/>
              <a:t>Many types of birds spend the winter in warmer places and come back in the spring and summer.</a:t>
            </a:r>
            <a:endParaRPr/>
          </a:p>
        </p:txBody>
      </p:sp>
      <p:pic>
        <p:nvPicPr>
          <p:cNvPr id="65" name="Google Shape;65;p14"/>
          <p:cNvPicPr preferRelativeResize="0"/>
          <p:nvPr/>
        </p:nvPicPr>
        <p:blipFill>
          <a:blip r:embed="rId3">
            <a:alphaModFix/>
          </a:blip>
          <a:stretch>
            <a:fillRect/>
          </a:stretch>
        </p:blipFill>
        <p:spPr>
          <a:xfrm>
            <a:off x="4453352" y="2414871"/>
            <a:ext cx="4690648" cy="2632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are migratory Birds important?</a:t>
            </a:r>
            <a:endParaRPr/>
          </a:p>
        </p:txBody>
      </p:sp>
      <p:sp>
        <p:nvSpPr>
          <p:cNvPr id="71" name="Google Shape;71;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Migratory birds pollinate plants that give us food.</a:t>
            </a:r>
            <a:endParaRPr/>
          </a:p>
          <a:p>
            <a:pPr marL="0" lvl="0" indent="0" algn="l" rtl="0">
              <a:spcBef>
                <a:spcPts val="1600"/>
              </a:spcBef>
              <a:spcAft>
                <a:spcPts val="0"/>
              </a:spcAft>
              <a:buNone/>
            </a:pPr>
            <a:r>
              <a:rPr lang="en"/>
              <a:t>Migratory birds spread seeds that become plants that are important to other animals.</a:t>
            </a:r>
            <a:endParaRPr/>
          </a:p>
          <a:p>
            <a:pPr marL="0" lvl="0" indent="0" algn="l" rtl="0">
              <a:spcBef>
                <a:spcPts val="1600"/>
              </a:spcBef>
              <a:spcAft>
                <a:spcPts val="0"/>
              </a:spcAft>
              <a:buNone/>
            </a:pPr>
            <a:r>
              <a:rPr lang="en"/>
              <a:t>Migratory birds eat insects that are pests to humans.</a:t>
            </a:r>
            <a:endParaRPr/>
          </a:p>
          <a:p>
            <a:pPr marL="0" lvl="0" indent="0" algn="l" rtl="0">
              <a:spcBef>
                <a:spcPts val="1600"/>
              </a:spcBef>
              <a:spcAft>
                <a:spcPts val="1600"/>
              </a:spcAft>
              <a:buNone/>
            </a:pPr>
            <a:r>
              <a:rPr lang="en"/>
              <a:t>Migratory birds are an important part of many food webs.</a:t>
            </a:r>
            <a:endParaRPr/>
          </a:p>
        </p:txBody>
      </p:sp>
      <p:pic>
        <p:nvPicPr>
          <p:cNvPr id="72" name="Google Shape;72;p15"/>
          <p:cNvPicPr preferRelativeResize="0"/>
          <p:nvPr/>
        </p:nvPicPr>
        <p:blipFill>
          <a:blip r:embed="rId3">
            <a:alphaModFix/>
          </a:blip>
          <a:stretch>
            <a:fillRect/>
          </a:stretch>
        </p:blipFill>
        <p:spPr>
          <a:xfrm>
            <a:off x="221376" y="3595851"/>
            <a:ext cx="1289125" cy="15476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What’s the problem?</a:t>
            </a:r>
            <a:endParaRPr/>
          </a:p>
        </p:txBody>
      </p:sp>
      <p:sp>
        <p:nvSpPr>
          <p:cNvPr id="78" name="Google Shape;78;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Birds use the light of the moon and stars to guide their way.  Lights from homes and buildings can be very confusing!  This can cause birds to crash into those buildings.</a:t>
            </a:r>
            <a:endParaRPr/>
          </a:p>
        </p:txBody>
      </p:sp>
      <p:pic>
        <p:nvPicPr>
          <p:cNvPr id="79" name="Google Shape;79;p16"/>
          <p:cNvPicPr preferRelativeResize="0"/>
          <p:nvPr/>
        </p:nvPicPr>
        <p:blipFill>
          <a:blip r:embed="rId3">
            <a:alphaModFix/>
          </a:blip>
          <a:stretch>
            <a:fillRect/>
          </a:stretch>
        </p:blipFill>
        <p:spPr>
          <a:xfrm>
            <a:off x="6514300" y="2148575"/>
            <a:ext cx="2457525" cy="2994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bad is it?</a:t>
            </a:r>
            <a:endParaRPr/>
          </a:p>
        </p:txBody>
      </p:sp>
      <p:sp>
        <p:nvSpPr>
          <p:cNvPr id="85" name="Google Shape;85;p1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100 million to 1 billion birds crash into buildings and homes each year.  Each home can have 2 to 10 bird hits per year.  </a:t>
            </a:r>
            <a:endParaRPr/>
          </a:p>
        </p:txBody>
      </p:sp>
      <p:pic>
        <p:nvPicPr>
          <p:cNvPr id="86" name="Google Shape;86;p17"/>
          <p:cNvPicPr preferRelativeResize="0"/>
          <p:nvPr/>
        </p:nvPicPr>
        <p:blipFill>
          <a:blip r:embed="rId3">
            <a:alphaModFix/>
          </a:blip>
          <a:stretch>
            <a:fillRect/>
          </a:stretch>
        </p:blipFill>
        <p:spPr>
          <a:xfrm>
            <a:off x="5573475" y="2123325"/>
            <a:ext cx="3059803" cy="30201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it look like for a bird?</a:t>
            </a:r>
            <a:endParaRPr/>
          </a:p>
        </p:txBody>
      </p:sp>
      <p:sp>
        <p:nvSpPr>
          <p:cNvPr id="92" name="Google Shape;92;p18"/>
          <p:cNvSpPr txBox="1">
            <a:spLocks noGrp="1"/>
          </p:cNvSpPr>
          <p:nvPr>
            <p:ph type="body" idx="1"/>
          </p:nvPr>
        </p:nvSpPr>
        <p:spPr>
          <a:xfrm>
            <a:off x="311700" y="2191475"/>
            <a:ext cx="2813400" cy="159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Take a look! A bird can’t tell what’s a reflection and what’s real!</a:t>
            </a:r>
            <a:endParaRPr/>
          </a:p>
        </p:txBody>
      </p:sp>
      <p:pic>
        <p:nvPicPr>
          <p:cNvPr id="93" name="Google Shape;93;p18"/>
          <p:cNvPicPr preferRelativeResize="0"/>
          <p:nvPr/>
        </p:nvPicPr>
        <p:blipFill rotWithShape="1">
          <a:blip r:embed="rId3">
            <a:alphaModFix/>
          </a:blip>
          <a:srcRect/>
          <a:stretch/>
        </p:blipFill>
        <p:spPr>
          <a:xfrm>
            <a:off x="3859075" y="1184575"/>
            <a:ext cx="4973224" cy="36107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What does “Lights Out Baltimore” Do?</a:t>
            </a:r>
            <a:endParaRPr/>
          </a:p>
        </p:txBody>
      </p:sp>
      <p:sp>
        <p:nvSpPr>
          <p:cNvPr id="99" name="Google Shape;99;p19"/>
          <p:cNvSpPr txBox="1">
            <a:spLocks noGrp="1"/>
          </p:cNvSpPr>
          <p:nvPr>
            <p:ph type="body" idx="1"/>
          </p:nvPr>
        </p:nvSpPr>
        <p:spPr>
          <a:xfrm>
            <a:off x="311700" y="1093850"/>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were founded in 2008 as a project of the Baltimore Bird Club.</a:t>
            </a:r>
            <a:endParaRPr/>
          </a:p>
          <a:p>
            <a:pPr marL="0" lvl="0" indent="0" algn="l" rtl="0">
              <a:spcBef>
                <a:spcPts val="1600"/>
              </a:spcBef>
              <a:spcAft>
                <a:spcPts val="0"/>
              </a:spcAft>
              <a:buNone/>
            </a:pPr>
            <a:r>
              <a:rPr lang="en"/>
              <a:t>Our goal is to make Baltimore safe for migratory birds.</a:t>
            </a:r>
            <a:endParaRPr/>
          </a:p>
          <a:p>
            <a:pPr marL="0" lvl="0" indent="0" algn="l" rtl="0">
              <a:spcBef>
                <a:spcPts val="1600"/>
              </a:spcBef>
              <a:spcAft>
                <a:spcPts val="0"/>
              </a:spcAft>
              <a:buNone/>
            </a:pPr>
            <a:r>
              <a:rPr lang="en"/>
              <a:t>	We encourage businesses to turn their lights out.</a:t>
            </a:r>
            <a:endParaRPr/>
          </a:p>
          <a:p>
            <a:pPr marL="0" lvl="0" indent="0" algn="l" rtl="0">
              <a:spcBef>
                <a:spcPts val="1600"/>
              </a:spcBef>
              <a:spcAft>
                <a:spcPts val="0"/>
              </a:spcAft>
              <a:buNone/>
            </a:pPr>
            <a:r>
              <a:rPr lang="en"/>
              <a:t>	We advocate for bird-friendly building designs.</a:t>
            </a:r>
            <a:endParaRPr/>
          </a:p>
          <a:p>
            <a:pPr marL="0" lvl="0" indent="0" algn="l" rtl="0">
              <a:spcBef>
                <a:spcPts val="1600"/>
              </a:spcBef>
              <a:spcAft>
                <a:spcPts val="0"/>
              </a:spcAft>
              <a:buNone/>
            </a:pPr>
            <a:r>
              <a:rPr lang="en"/>
              <a:t>	We talk to lawmakers about keeping birds safe.</a:t>
            </a:r>
            <a:endParaRPr/>
          </a:p>
          <a:p>
            <a:pPr marL="0" lvl="0" indent="0" algn="l" rtl="0">
              <a:spcBef>
                <a:spcPts val="1600"/>
              </a:spcBef>
              <a:spcAft>
                <a:spcPts val="0"/>
              </a:spcAft>
              <a:buNone/>
            </a:pPr>
            <a:r>
              <a:rPr lang="en"/>
              <a:t>	We teach others how to make glass visible to birds.</a:t>
            </a:r>
            <a:endParaRPr/>
          </a:p>
          <a:p>
            <a:pPr marL="0" lvl="0" indent="457200" algn="l" rtl="0">
              <a:spcBef>
                <a:spcPts val="1600"/>
              </a:spcBef>
              <a:spcAft>
                <a:spcPts val="0"/>
              </a:spcAft>
              <a:buNone/>
            </a:pPr>
            <a:r>
              <a:rPr lang="en"/>
              <a:t>We monitor for bird collisions during migration season.</a:t>
            </a:r>
            <a:endParaRPr/>
          </a:p>
          <a:p>
            <a:pPr marL="0" lvl="0" indent="0" algn="l" rtl="0">
              <a:spcBef>
                <a:spcPts val="1600"/>
              </a:spcBef>
              <a:spcAft>
                <a:spcPts val="1600"/>
              </a:spcAft>
              <a:buNone/>
            </a:pP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happens when a bird hits a window?</a:t>
            </a:r>
            <a:endParaRPr/>
          </a:p>
        </p:txBody>
      </p:sp>
      <p:sp>
        <p:nvSpPr>
          <p:cNvPr id="105" name="Google Shape;105;p2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Lights Out Baltimore takes injured birds to the Phoenix Wildlife Center so they can be cared for until they have healed.</a:t>
            </a:r>
            <a:endParaRPr/>
          </a:p>
          <a:p>
            <a:pPr marL="0" lvl="0" indent="0" algn="l" rtl="0">
              <a:spcBef>
                <a:spcPts val="1600"/>
              </a:spcBef>
              <a:spcAft>
                <a:spcPts val="1600"/>
              </a:spcAft>
              <a:buNone/>
            </a:pPr>
            <a:r>
              <a:rPr lang="en"/>
              <a:t>Birds that pass away are taken to the Smithsonian’s Natural History Museum or the Johns Hopkins University School of medicine to help scientists with research.</a:t>
            </a:r>
            <a:endParaRPr/>
          </a:p>
        </p:txBody>
      </p:sp>
      <p:pic>
        <p:nvPicPr>
          <p:cNvPr id="106" name="Google Shape;106;p20"/>
          <p:cNvPicPr preferRelativeResize="0"/>
          <p:nvPr/>
        </p:nvPicPr>
        <p:blipFill>
          <a:blip r:embed="rId3">
            <a:alphaModFix/>
          </a:blip>
          <a:stretch>
            <a:fillRect/>
          </a:stretch>
        </p:blipFill>
        <p:spPr>
          <a:xfrm>
            <a:off x="3891512" y="3498599"/>
            <a:ext cx="1360978" cy="15797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can we protect birds?</a:t>
            </a:r>
            <a:endParaRPr/>
          </a:p>
        </p:txBody>
      </p:sp>
      <p:sp>
        <p:nvSpPr>
          <p:cNvPr id="112" name="Google Shape;112;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On windows, we use the 2 x 4 rule.</a:t>
            </a:r>
            <a:endParaRPr/>
          </a:p>
        </p:txBody>
      </p:sp>
      <p:pic>
        <p:nvPicPr>
          <p:cNvPr id="113" name="Google Shape;113;p21"/>
          <p:cNvPicPr preferRelativeResize="0"/>
          <p:nvPr/>
        </p:nvPicPr>
        <p:blipFill rotWithShape="1">
          <a:blip r:embed="rId3">
            <a:alphaModFix/>
          </a:blip>
          <a:srcRect/>
          <a:stretch/>
        </p:blipFill>
        <p:spPr>
          <a:xfrm>
            <a:off x="1133712" y="1749475"/>
            <a:ext cx="6876586" cy="28194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On-screen Show (16:9)</PresentationFormat>
  <Paragraphs>45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Amatic SC</vt:lpstr>
      <vt:lpstr>Arial</vt:lpstr>
      <vt:lpstr>Source Code Pro</vt:lpstr>
      <vt:lpstr>Beach Day</vt:lpstr>
      <vt:lpstr>Saving Birds, One Building at a time</vt:lpstr>
      <vt:lpstr>What is Migration?</vt:lpstr>
      <vt:lpstr>Why are migratory Birds important?</vt:lpstr>
      <vt:lpstr>What’s the problem?</vt:lpstr>
      <vt:lpstr>How bad is it?</vt:lpstr>
      <vt:lpstr>What does it look like for a bird?</vt:lpstr>
      <vt:lpstr>So, What does “Lights Out Baltimore” Do?</vt:lpstr>
      <vt:lpstr>What happens when a bird hits a window?</vt:lpstr>
      <vt:lpstr>How can we protect birds?</vt:lpstr>
      <vt:lpstr>What do we put on windows?</vt:lpstr>
      <vt:lpstr>What does that look like for Birds?</vt:lpstr>
      <vt:lpstr>Are there other things we can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Saving Birds, One Building at a time</dc:title>
  <dc:creator>Lindsay Jacks</dc:creator>
  <cp:lastModifiedBy>Lindsay Jacks</cp:lastModifiedBy>
  <cp:revision>1</cp:revision>
  <dcterms:modified xsi:type="dcterms:W3CDTF">2019-08-14T13:24:00Z</dcterms:modified>
</cp:coreProperties>
</file>